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56A82-774E-48E6-ACDE-5588F2C1A4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C40E8887-D865-49D5-8BF0-04A2E04DA4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72A73A7F-82E0-4BC4-B1C0-2F04BE4AD367}"/>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5" name="Footer Placeholder 4">
            <a:extLst>
              <a:ext uri="{FF2B5EF4-FFF2-40B4-BE49-F238E27FC236}">
                <a16:creationId xmlns:a16="http://schemas.microsoft.com/office/drawing/2014/main" id="{5B5654A1-2E10-4A92-A0C5-192AAFD1F45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E4CFFBF-B9FB-4FBF-971A-1E593EC306C7}"/>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1234096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297F-5FA1-4CC4-99C7-75403DD4F7F1}"/>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1D653817-2610-44BA-851F-8A9AB0F54D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1BD0120-1E3E-405F-82D4-5C90A726F3AE}"/>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5" name="Footer Placeholder 4">
            <a:extLst>
              <a:ext uri="{FF2B5EF4-FFF2-40B4-BE49-F238E27FC236}">
                <a16:creationId xmlns:a16="http://schemas.microsoft.com/office/drawing/2014/main" id="{A4FF1474-1205-425A-8081-7214C2EA413B}"/>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3304C57-E539-49C9-9E40-B185AD8AF80D}"/>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274977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B75383-677B-41AE-95D5-4B4DA67BFC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963F17A-212B-4558-A2F4-4EC5B94B7A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B4077BA-2517-4D66-912A-3EA914143358}"/>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5" name="Footer Placeholder 4">
            <a:extLst>
              <a:ext uri="{FF2B5EF4-FFF2-40B4-BE49-F238E27FC236}">
                <a16:creationId xmlns:a16="http://schemas.microsoft.com/office/drawing/2014/main" id="{417623A1-FE8B-44EF-89EB-9EED1A3F457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D208664E-BC22-4A08-B1EF-A2182FEC9AE2}"/>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1670497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F317-D917-4D7A-B1CF-D47376BE03F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8B44017-181A-423E-A214-4BF3B93202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866424E-2112-447A-A52B-C86AB66CDED1}"/>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5" name="Footer Placeholder 4">
            <a:extLst>
              <a:ext uri="{FF2B5EF4-FFF2-40B4-BE49-F238E27FC236}">
                <a16:creationId xmlns:a16="http://schemas.microsoft.com/office/drawing/2014/main" id="{1D1DD7BD-F10D-4FA5-A763-1F6303E6BCB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0B79721-4349-419E-B439-45962651B7C2}"/>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41971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EBFAA-394E-40A7-BE28-0BFE74FB7D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8F10F154-326A-4AB0-A20B-7671E9D3E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0890CC-6AC6-444A-9DD4-9EF5E520F3C0}"/>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5" name="Footer Placeholder 4">
            <a:extLst>
              <a:ext uri="{FF2B5EF4-FFF2-40B4-BE49-F238E27FC236}">
                <a16:creationId xmlns:a16="http://schemas.microsoft.com/office/drawing/2014/main" id="{AAB1760B-F589-4F2E-8094-2C99F5D2047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6B184B7-F1D4-43B0-8A32-4E479C89D404}"/>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3016645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47CA-E0B6-46D5-A118-53D7F5CADCF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2D71590-E2FF-4138-AEAF-17C7D9C14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A01BA992-F761-4219-9C45-796C7A4EA3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986A4EA9-E8D7-4920-B0F8-18D0B12631FB}"/>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6" name="Footer Placeholder 5">
            <a:extLst>
              <a:ext uri="{FF2B5EF4-FFF2-40B4-BE49-F238E27FC236}">
                <a16:creationId xmlns:a16="http://schemas.microsoft.com/office/drawing/2014/main" id="{248B4B6F-0F2B-44A4-AFB5-B2BE0EE69C7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2A05607-E007-4F32-BE42-8028C1BB8131}"/>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1202124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5B1D2-EE91-4DAE-B5D3-5E1F1EF658F2}"/>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C263679D-BB59-4B31-9B5F-EAAFB98EE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B295A6-DE12-48C9-AC4D-8E4C029C97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71B4B1EB-89BE-4F6F-A5E9-7AA764A587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0993AF-E8BC-465A-BA75-33B60FE3F4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37DD52B8-B0CF-4BA8-9B5B-16C07709E7AF}"/>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8" name="Footer Placeholder 7">
            <a:extLst>
              <a:ext uri="{FF2B5EF4-FFF2-40B4-BE49-F238E27FC236}">
                <a16:creationId xmlns:a16="http://schemas.microsoft.com/office/drawing/2014/main" id="{855CE3F1-933E-4AC5-B5CE-CC1D544887AE}"/>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F61A31FE-5591-422D-ACDA-5D3313CEBD99}"/>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244141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370C-B090-443C-B557-D09AD6462A5F}"/>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CACE96FF-214D-4A35-9435-8C7123F6B9DE}"/>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4" name="Footer Placeholder 3">
            <a:extLst>
              <a:ext uri="{FF2B5EF4-FFF2-40B4-BE49-F238E27FC236}">
                <a16:creationId xmlns:a16="http://schemas.microsoft.com/office/drawing/2014/main" id="{B17BB6FE-8C46-4136-BADE-33F58EA4C46B}"/>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55C5DD88-5E61-4D99-9CE4-070C4B8C3208}"/>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2619119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7D31D5-0731-4089-931F-0641E65D410C}"/>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3" name="Footer Placeholder 2">
            <a:extLst>
              <a:ext uri="{FF2B5EF4-FFF2-40B4-BE49-F238E27FC236}">
                <a16:creationId xmlns:a16="http://schemas.microsoft.com/office/drawing/2014/main" id="{14A46482-08B8-4F9D-8EA0-EC9C660D46AB}"/>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B2A259B6-D193-41FA-A199-7206EAA5216F}"/>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2989088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321B-92F3-4734-B85A-EBF200AB52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C6AF0F27-4D9A-4910-93E8-8C2A24BFE2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493C5AAB-EDC3-4A44-8BFD-227DEE8D2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5EFB71-8147-4079-83DC-E5459BCBDE1D}"/>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6" name="Footer Placeholder 5">
            <a:extLst>
              <a:ext uri="{FF2B5EF4-FFF2-40B4-BE49-F238E27FC236}">
                <a16:creationId xmlns:a16="http://schemas.microsoft.com/office/drawing/2014/main" id="{FB764231-8CB0-4D43-84A2-D710773151D9}"/>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2D8515C-96D5-418B-A909-CBBD8B4E4FC5}"/>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973524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C865-5117-4C79-AB86-F644C0989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C0238382-3494-4FCF-95C3-9004B2B3E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B3B3271C-B49D-49EF-B552-7CDA501D9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47023B-C1E4-4ED9-84E1-F77E7DA163F6}"/>
              </a:ext>
            </a:extLst>
          </p:cNvPr>
          <p:cNvSpPr>
            <a:spLocks noGrp="1"/>
          </p:cNvSpPr>
          <p:nvPr>
            <p:ph type="dt" sz="half" idx="10"/>
          </p:nvPr>
        </p:nvSpPr>
        <p:spPr/>
        <p:txBody>
          <a:bodyPr/>
          <a:lstStyle/>
          <a:p>
            <a:fld id="{D1864CD3-1049-490B-95DB-32E4FEFDB0AB}" type="datetimeFigureOut">
              <a:rPr lang="en-ID" smtClean="0"/>
              <a:t>02/11/2020</a:t>
            </a:fld>
            <a:endParaRPr lang="en-ID"/>
          </a:p>
        </p:txBody>
      </p:sp>
      <p:sp>
        <p:nvSpPr>
          <p:cNvPr id="6" name="Footer Placeholder 5">
            <a:extLst>
              <a:ext uri="{FF2B5EF4-FFF2-40B4-BE49-F238E27FC236}">
                <a16:creationId xmlns:a16="http://schemas.microsoft.com/office/drawing/2014/main" id="{ECF717AE-A12A-45D6-B164-5AA0A77741A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5BC69D1E-CA55-4147-8147-7899FF2B037B}"/>
              </a:ext>
            </a:extLst>
          </p:cNvPr>
          <p:cNvSpPr>
            <a:spLocks noGrp="1"/>
          </p:cNvSpPr>
          <p:nvPr>
            <p:ph type="sldNum" sz="quarter" idx="12"/>
          </p:nvPr>
        </p:nvSpPr>
        <p:spPr/>
        <p:txBody>
          <a:bodyPr/>
          <a:lstStyle/>
          <a:p>
            <a:fld id="{B740D71D-0E9E-406A-800C-0341C3DC6859}" type="slidenum">
              <a:rPr lang="en-ID" smtClean="0"/>
              <a:t>‹#›</a:t>
            </a:fld>
            <a:endParaRPr lang="en-ID"/>
          </a:p>
        </p:txBody>
      </p:sp>
    </p:spTree>
    <p:extLst>
      <p:ext uri="{BB962C8B-B14F-4D97-AF65-F5344CB8AC3E}">
        <p14:creationId xmlns:p14="http://schemas.microsoft.com/office/powerpoint/2010/main" val="1387127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6E77C-5626-4CBE-92B3-B18B2063A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37B29D8D-AAF9-43E1-BE36-C541022AC6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8D3CF2D3-377D-446D-BB72-7D911FFEE9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864CD3-1049-490B-95DB-32E4FEFDB0AB}" type="datetimeFigureOut">
              <a:rPr lang="en-ID" smtClean="0"/>
              <a:t>02/11/2020</a:t>
            </a:fld>
            <a:endParaRPr lang="en-ID"/>
          </a:p>
        </p:txBody>
      </p:sp>
      <p:sp>
        <p:nvSpPr>
          <p:cNvPr id="5" name="Footer Placeholder 4">
            <a:extLst>
              <a:ext uri="{FF2B5EF4-FFF2-40B4-BE49-F238E27FC236}">
                <a16:creationId xmlns:a16="http://schemas.microsoft.com/office/drawing/2014/main" id="{2006EDF5-AD3F-4F3F-A5F5-80DE9E183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1C856692-59BB-4975-A986-4E4DBFFBD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0D71D-0E9E-406A-800C-0341C3DC6859}" type="slidenum">
              <a:rPr lang="en-ID" smtClean="0"/>
              <a:t>‹#›</a:t>
            </a:fld>
            <a:endParaRPr lang="en-ID"/>
          </a:p>
        </p:txBody>
      </p:sp>
    </p:spTree>
    <p:extLst>
      <p:ext uri="{BB962C8B-B14F-4D97-AF65-F5344CB8AC3E}">
        <p14:creationId xmlns:p14="http://schemas.microsoft.com/office/powerpoint/2010/main" val="3816010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raw.githubusercontent.com/cahyati/Coursera_Capstone/master/Hospital%20for%20treatment%20covid-19.csv" TargetMode="External"/><Relationship Id="rId2" Type="http://schemas.openxmlformats.org/officeDocument/2006/relationships/hyperlink" Target="https://www.indonesiapostcode.com/location/jakarta/jakarta-barat/"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91DC4F-CD5D-42D5-9C1C-EEC4FACE6F5C}"/>
              </a:ext>
            </a:extLst>
          </p:cNvPr>
          <p:cNvSpPr>
            <a:spLocks noGrp="1"/>
          </p:cNvSpPr>
          <p:nvPr>
            <p:ph type="ctrTitle"/>
          </p:nvPr>
        </p:nvSpPr>
        <p:spPr>
          <a:xfrm>
            <a:off x="475488" y="925907"/>
            <a:ext cx="11719154" cy="1291436"/>
          </a:xfrm>
        </p:spPr>
        <p:txBody>
          <a:bodyPr>
            <a:normAutofit/>
          </a:bodyPr>
          <a:lstStyle/>
          <a:p>
            <a:r>
              <a:rPr lang="en-ID" dirty="0"/>
              <a:t>Coursera Capstone project Coursera</a:t>
            </a:r>
            <a:endParaRPr lang="en-ID" dirty="0">
              <a:solidFill>
                <a:srgbClr val="FFFFFF"/>
              </a:solidFill>
            </a:endParaRPr>
          </a:p>
        </p:txBody>
      </p:sp>
      <p:sp>
        <p:nvSpPr>
          <p:cNvPr id="3" name="Subtitle 2">
            <a:extLst>
              <a:ext uri="{FF2B5EF4-FFF2-40B4-BE49-F238E27FC236}">
                <a16:creationId xmlns:a16="http://schemas.microsoft.com/office/drawing/2014/main" id="{9061BBB9-8A8B-49B1-AB3E-832AC9FB38EF}"/>
              </a:ext>
            </a:extLst>
          </p:cNvPr>
          <p:cNvSpPr>
            <a:spLocks noGrp="1"/>
          </p:cNvSpPr>
          <p:nvPr>
            <p:ph type="subTitle" idx="1"/>
          </p:nvPr>
        </p:nvSpPr>
        <p:spPr>
          <a:xfrm>
            <a:off x="2878037" y="2657475"/>
            <a:ext cx="6105194" cy="2343150"/>
          </a:xfrm>
        </p:spPr>
        <p:txBody>
          <a:bodyPr>
            <a:normAutofit/>
          </a:bodyPr>
          <a:lstStyle/>
          <a:p>
            <a:endParaRPr lang="en-ID" dirty="0"/>
          </a:p>
          <a:p>
            <a:r>
              <a:rPr lang="en-ID" dirty="0"/>
              <a:t>IBM Data Science Certification </a:t>
            </a:r>
          </a:p>
          <a:p>
            <a:r>
              <a:rPr lang="en-ID" dirty="0"/>
              <a:t>Arif Zainurrohman </a:t>
            </a:r>
          </a:p>
          <a:p>
            <a:r>
              <a:rPr lang="en-ID" dirty="0"/>
              <a:t>Nov 2nd, 2020</a:t>
            </a:r>
            <a:endParaRPr lang="en-ID" dirty="0">
              <a:solidFill>
                <a:srgbClr val="FFFFFF"/>
              </a:solidFill>
            </a:endParaRPr>
          </a:p>
        </p:txBody>
      </p:sp>
    </p:spTree>
    <p:extLst>
      <p:ext uri="{BB962C8B-B14F-4D97-AF65-F5344CB8AC3E}">
        <p14:creationId xmlns:p14="http://schemas.microsoft.com/office/powerpoint/2010/main" val="3452104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BA97-6AB6-452B-AAB0-6813B9C8CFC5}"/>
              </a:ext>
            </a:extLst>
          </p:cNvPr>
          <p:cNvSpPr>
            <a:spLocks noGrp="1"/>
          </p:cNvSpPr>
          <p:nvPr>
            <p:ph type="ctrTitle"/>
          </p:nvPr>
        </p:nvSpPr>
        <p:spPr>
          <a:xfrm>
            <a:off x="1524000" y="455613"/>
            <a:ext cx="9144000" cy="1068387"/>
          </a:xfrm>
        </p:spPr>
        <p:txBody>
          <a:bodyPr/>
          <a:lstStyle/>
          <a:p>
            <a:r>
              <a:rPr lang="en-ID" b="1" dirty="0"/>
              <a:t>Hospital in Jakarta</a:t>
            </a:r>
          </a:p>
        </p:txBody>
      </p:sp>
      <p:pic>
        <p:nvPicPr>
          <p:cNvPr id="5" name="Picture 4">
            <a:extLst>
              <a:ext uri="{FF2B5EF4-FFF2-40B4-BE49-F238E27FC236}">
                <a16:creationId xmlns:a16="http://schemas.microsoft.com/office/drawing/2014/main" id="{60F121DF-C6FF-44B3-912F-0EF69C70934B}"/>
              </a:ext>
            </a:extLst>
          </p:cNvPr>
          <p:cNvPicPr>
            <a:picLocks noChangeAspect="1"/>
          </p:cNvPicPr>
          <p:nvPr/>
        </p:nvPicPr>
        <p:blipFill>
          <a:blip r:embed="rId2"/>
          <a:stretch>
            <a:fillRect/>
          </a:stretch>
        </p:blipFill>
        <p:spPr>
          <a:xfrm>
            <a:off x="2686050" y="1656557"/>
            <a:ext cx="6353175" cy="4903176"/>
          </a:xfrm>
          <a:prstGeom prst="rect">
            <a:avLst/>
          </a:prstGeom>
        </p:spPr>
      </p:pic>
    </p:spTree>
    <p:extLst>
      <p:ext uri="{BB962C8B-B14F-4D97-AF65-F5344CB8AC3E}">
        <p14:creationId xmlns:p14="http://schemas.microsoft.com/office/powerpoint/2010/main" val="1075628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D3C25-05CF-44C8-8377-7289928B7DFE}"/>
              </a:ext>
            </a:extLst>
          </p:cNvPr>
          <p:cNvSpPr>
            <a:spLocks noGrp="1"/>
          </p:cNvSpPr>
          <p:nvPr>
            <p:ph type="ctrTitle"/>
          </p:nvPr>
        </p:nvSpPr>
        <p:spPr>
          <a:xfrm>
            <a:off x="1524000" y="1122363"/>
            <a:ext cx="9144000" cy="896937"/>
          </a:xfrm>
        </p:spPr>
        <p:txBody>
          <a:bodyPr>
            <a:normAutofit fontScale="90000"/>
          </a:bodyPr>
          <a:lstStyle/>
          <a:p>
            <a:r>
              <a:rPr lang="en-ID" b="1" dirty="0"/>
              <a:t>Map of Hospital in Jakarta</a:t>
            </a:r>
            <a:endParaRPr lang="en-ID" dirty="0"/>
          </a:p>
        </p:txBody>
      </p:sp>
      <p:pic>
        <p:nvPicPr>
          <p:cNvPr id="5" name="Picture 4">
            <a:extLst>
              <a:ext uri="{FF2B5EF4-FFF2-40B4-BE49-F238E27FC236}">
                <a16:creationId xmlns:a16="http://schemas.microsoft.com/office/drawing/2014/main" id="{F9FA5CBD-97B3-4889-A3E6-043EDF5E5D24}"/>
              </a:ext>
            </a:extLst>
          </p:cNvPr>
          <p:cNvPicPr>
            <a:picLocks noChangeAspect="1"/>
          </p:cNvPicPr>
          <p:nvPr/>
        </p:nvPicPr>
        <p:blipFill>
          <a:blip r:embed="rId2"/>
          <a:stretch>
            <a:fillRect/>
          </a:stretch>
        </p:blipFill>
        <p:spPr>
          <a:xfrm>
            <a:off x="2207419" y="2099806"/>
            <a:ext cx="7777162" cy="4110493"/>
          </a:xfrm>
          <a:prstGeom prst="rect">
            <a:avLst/>
          </a:prstGeom>
        </p:spPr>
      </p:pic>
    </p:spTree>
    <p:extLst>
      <p:ext uri="{BB962C8B-B14F-4D97-AF65-F5344CB8AC3E}">
        <p14:creationId xmlns:p14="http://schemas.microsoft.com/office/powerpoint/2010/main" val="3808019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06A8A-DF60-4445-9D1E-CDE8613EEBAF}"/>
              </a:ext>
            </a:extLst>
          </p:cNvPr>
          <p:cNvSpPr>
            <a:spLocks noGrp="1"/>
          </p:cNvSpPr>
          <p:nvPr>
            <p:ph type="ctrTitle"/>
          </p:nvPr>
        </p:nvSpPr>
        <p:spPr>
          <a:xfrm>
            <a:off x="1447800" y="442460"/>
            <a:ext cx="9144000" cy="820737"/>
          </a:xfrm>
        </p:spPr>
        <p:txBody>
          <a:bodyPr>
            <a:normAutofit/>
          </a:bodyPr>
          <a:lstStyle/>
          <a:p>
            <a:r>
              <a:rPr lang="en-US" sz="4400" b="1" dirty="0"/>
              <a:t>Top 5 venue in each </a:t>
            </a:r>
            <a:r>
              <a:rPr lang="en-US" sz="4400" b="1" dirty="0" err="1"/>
              <a:t>Kecamatan</a:t>
            </a:r>
            <a:endParaRPr lang="en-ID" sz="4400" b="1" dirty="0"/>
          </a:p>
        </p:txBody>
      </p:sp>
      <p:pic>
        <p:nvPicPr>
          <p:cNvPr id="5" name="Picture 4">
            <a:extLst>
              <a:ext uri="{FF2B5EF4-FFF2-40B4-BE49-F238E27FC236}">
                <a16:creationId xmlns:a16="http://schemas.microsoft.com/office/drawing/2014/main" id="{8F0D59FD-DD36-4B38-818C-656B4B0564E9}"/>
              </a:ext>
            </a:extLst>
          </p:cNvPr>
          <p:cNvPicPr>
            <a:picLocks noChangeAspect="1"/>
          </p:cNvPicPr>
          <p:nvPr/>
        </p:nvPicPr>
        <p:blipFill>
          <a:blip r:embed="rId2"/>
          <a:stretch>
            <a:fillRect/>
          </a:stretch>
        </p:blipFill>
        <p:spPr>
          <a:xfrm>
            <a:off x="2033588" y="1581150"/>
            <a:ext cx="7824788" cy="4347821"/>
          </a:xfrm>
          <a:prstGeom prst="rect">
            <a:avLst/>
          </a:prstGeom>
        </p:spPr>
      </p:pic>
    </p:spTree>
    <p:extLst>
      <p:ext uri="{BB962C8B-B14F-4D97-AF65-F5344CB8AC3E}">
        <p14:creationId xmlns:p14="http://schemas.microsoft.com/office/powerpoint/2010/main" val="1717870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8AD0-145C-4A5A-A599-C1CDAF1DE442}"/>
              </a:ext>
            </a:extLst>
          </p:cNvPr>
          <p:cNvSpPr>
            <a:spLocks noGrp="1"/>
          </p:cNvSpPr>
          <p:nvPr>
            <p:ph type="ctrTitle"/>
          </p:nvPr>
        </p:nvSpPr>
        <p:spPr>
          <a:xfrm>
            <a:off x="1524000" y="1122363"/>
            <a:ext cx="9144000" cy="354012"/>
          </a:xfrm>
        </p:spPr>
        <p:txBody>
          <a:bodyPr>
            <a:normAutofit fontScale="90000"/>
          </a:bodyPr>
          <a:lstStyle/>
          <a:p>
            <a:r>
              <a:rPr lang="en-US" sz="2400" b="1" dirty="0">
                <a:solidFill>
                  <a:srgbClr val="000000"/>
                </a:solidFill>
                <a:effectLst/>
                <a:latin typeface="Courier New" panose="02070309020205020404" pitchFamily="49" charset="0"/>
              </a:rPr>
              <a:t>Most Common venues near </a:t>
            </a:r>
            <a:r>
              <a:rPr lang="en-US" sz="2400" b="1" dirty="0" err="1">
                <a:solidFill>
                  <a:srgbClr val="000000"/>
                </a:solidFill>
                <a:effectLst/>
                <a:latin typeface="Courier New" panose="02070309020205020404" pitchFamily="49" charset="0"/>
              </a:rPr>
              <a:t>Kecamatan</a:t>
            </a:r>
            <a:br>
              <a:rPr lang="en-US" sz="2400" b="0" dirty="0">
                <a:solidFill>
                  <a:srgbClr val="000000"/>
                </a:solidFill>
                <a:effectLst/>
                <a:latin typeface="Courier New" panose="02070309020205020404" pitchFamily="49" charset="0"/>
              </a:rPr>
            </a:br>
            <a:endParaRPr lang="en-ID" sz="2400" dirty="0"/>
          </a:p>
        </p:txBody>
      </p:sp>
      <p:pic>
        <p:nvPicPr>
          <p:cNvPr id="5" name="Picture 4">
            <a:extLst>
              <a:ext uri="{FF2B5EF4-FFF2-40B4-BE49-F238E27FC236}">
                <a16:creationId xmlns:a16="http://schemas.microsoft.com/office/drawing/2014/main" id="{F45FE2EE-24DA-4A62-B05A-A28AD7E3BE09}"/>
              </a:ext>
            </a:extLst>
          </p:cNvPr>
          <p:cNvPicPr>
            <a:picLocks noChangeAspect="1"/>
          </p:cNvPicPr>
          <p:nvPr/>
        </p:nvPicPr>
        <p:blipFill>
          <a:blip r:embed="rId2"/>
          <a:stretch>
            <a:fillRect/>
          </a:stretch>
        </p:blipFill>
        <p:spPr>
          <a:xfrm>
            <a:off x="1866900" y="1476375"/>
            <a:ext cx="8191500" cy="3373513"/>
          </a:xfrm>
          <a:prstGeom prst="rect">
            <a:avLst/>
          </a:prstGeom>
        </p:spPr>
      </p:pic>
    </p:spTree>
    <p:extLst>
      <p:ext uri="{BB962C8B-B14F-4D97-AF65-F5344CB8AC3E}">
        <p14:creationId xmlns:p14="http://schemas.microsoft.com/office/powerpoint/2010/main" val="2217504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A2BE-33A0-41F4-A954-057DDA9241B5}"/>
              </a:ext>
            </a:extLst>
          </p:cNvPr>
          <p:cNvSpPr>
            <a:spLocks noGrp="1"/>
          </p:cNvSpPr>
          <p:nvPr>
            <p:ph type="ctrTitle"/>
          </p:nvPr>
        </p:nvSpPr>
        <p:spPr>
          <a:xfrm>
            <a:off x="1524000" y="1122363"/>
            <a:ext cx="9144000" cy="725487"/>
          </a:xfrm>
        </p:spPr>
        <p:txBody>
          <a:bodyPr>
            <a:normAutofit/>
          </a:bodyPr>
          <a:lstStyle/>
          <a:p>
            <a:r>
              <a:rPr lang="en-US" sz="4400" b="1" dirty="0"/>
              <a:t>5.0 Discussion</a:t>
            </a:r>
            <a:endParaRPr lang="en-ID" sz="4400" b="1" dirty="0"/>
          </a:p>
        </p:txBody>
      </p:sp>
      <p:sp>
        <p:nvSpPr>
          <p:cNvPr id="3" name="Subtitle 2">
            <a:extLst>
              <a:ext uri="{FF2B5EF4-FFF2-40B4-BE49-F238E27FC236}">
                <a16:creationId xmlns:a16="http://schemas.microsoft.com/office/drawing/2014/main" id="{1D33E746-B28C-4A44-8AAA-5626E66FF832}"/>
              </a:ext>
            </a:extLst>
          </p:cNvPr>
          <p:cNvSpPr>
            <a:spLocks noGrp="1"/>
          </p:cNvSpPr>
          <p:nvPr>
            <p:ph type="subTitle" idx="1"/>
          </p:nvPr>
        </p:nvSpPr>
        <p:spPr>
          <a:xfrm>
            <a:off x="1524000" y="1943100"/>
            <a:ext cx="9144000" cy="3543300"/>
          </a:xfrm>
        </p:spPr>
        <p:txBody>
          <a:bodyPr>
            <a:noAutofit/>
          </a:bodyPr>
          <a:lstStyle/>
          <a:p>
            <a:pPr marL="285750" indent="-285750" algn="just">
              <a:lnSpc>
                <a:spcPct val="120000"/>
              </a:lnSpc>
              <a:buFont typeface="Arial" panose="020B0604020202020204" pitchFamily="34" charset="0"/>
              <a:buChar char="•"/>
            </a:pPr>
            <a:r>
              <a:rPr lang="en-US" sz="1400" b="0" i="0" dirty="0">
                <a:solidFill>
                  <a:srgbClr val="212121"/>
                </a:solidFill>
                <a:effectLst/>
              </a:rPr>
              <a:t>In general, I am positively impressed with the overall organization, content and lab works presented during the Coursera IBM Certification Course</a:t>
            </a:r>
          </a:p>
          <a:p>
            <a:pPr marL="285750" indent="-285750" algn="just">
              <a:lnSpc>
                <a:spcPct val="120000"/>
              </a:lnSpc>
              <a:buFont typeface="Arial" panose="020B0604020202020204" pitchFamily="34" charset="0"/>
              <a:buChar char="•"/>
            </a:pPr>
            <a:r>
              <a:rPr lang="en-US" sz="1400" b="0" i="0" dirty="0">
                <a:solidFill>
                  <a:srgbClr val="212121"/>
                </a:solidFill>
                <a:effectLst/>
              </a:rPr>
              <a:t>My analysis shows that although there is a great number of restaurants in Jakarta , there are pockets of low restaurant density fairly close to city center. Another borough was identified as potentially interesting, but our attention was focused on Restaurant and Café which offer a combination of popularity among tourists, closeness to city center, strong socio-economic dynamics and a number of pockets of low restaurant density.</a:t>
            </a:r>
          </a:p>
          <a:p>
            <a:pPr marL="285750" indent="-285750" algn="just">
              <a:lnSpc>
                <a:spcPct val="120000"/>
              </a:lnSpc>
              <a:buFont typeface="Arial" panose="020B0604020202020204" pitchFamily="34" charset="0"/>
              <a:buChar char="•"/>
            </a:pPr>
            <a:r>
              <a:rPr lang="en-US" sz="1400" b="0" i="0" dirty="0">
                <a:solidFill>
                  <a:srgbClr val="212121"/>
                </a:solidFill>
                <a:effectLst/>
              </a:rPr>
              <a:t>Those location Restaurants were then clustered to create zones of interest which contain greatest number of location. Addresses of centers of those zones were also generated using reverse geocoding to be used as markers/starting points for more detailed local analysis based on other factors.</a:t>
            </a:r>
          </a:p>
          <a:p>
            <a:pPr marL="285750" indent="-285750" algn="just">
              <a:lnSpc>
                <a:spcPct val="120000"/>
              </a:lnSpc>
              <a:buFont typeface="Arial" panose="020B0604020202020204" pitchFamily="34" charset="0"/>
              <a:buChar char="•"/>
            </a:pPr>
            <a:r>
              <a:rPr lang="en-US" sz="1400" b="0" i="0" dirty="0">
                <a:solidFill>
                  <a:srgbClr val="212121"/>
                </a:solidFill>
                <a:effectLst/>
              </a:rPr>
              <a:t>Result of all this is containing largest number of potential new restaurant locations based on number of and distance to existing venues - Chinese restaurants in general and Asian restaurants particularly. This, of course, does not imply that those zones are actually optimal locations for a new restaurant! Purpose of this analysis was to only provide info on areas close to Jakarta center but not crowded with existing restaurants (particularly Chinese) - it is entirely possible that there is a very good reason for small number of restaurants in any of those areas. Recommended zones should therefore be considered only as a starting point for more detailed analysis which could eventually result in location which has not only no nearby competition but also other factors taken into account and all other relevant conditions met.</a:t>
            </a:r>
          </a:p>
        </p:txBody>
      </p:sp>
    </p:spTree>
    <p:extLst>
      <p:ext uri="{BB962C8B-B14F-4D97-AF65-F5344CB8AC3E}">
        <p14:creationId xmlns:p14="http://schemas.microsoft.com/office/powerpoint/2010/main" val="24101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4B27-9E8F-4F46-9834-05F07212EB03}"/>
              </a:ext>
            </a:extLst>
          </p:cNvPr>
          <p:cNvSpPr>
            <a:spLocks noGrp="1"/>
          </p:cNvSpPr>
          <p:nvPr>
            <p:ph type="ctrTitle"/>
          </p:nvPr>
        </p:nvSpPr>
        <p:spPr>
          <a:xfrm>
            <a:off x="1524000" y="1122363"/>
            <a:ext cx="9144000" cy="754062"/>
          </a:xfrm>
        </p:spPr>
        <p:txBody>
          <a:bodyPr>
            <a:normAutofit fontScale="90000"/>
          </a:bodyPr>
          <a:lstStyle/>
          <a:p>
            <a:r>
              <a:rPr lang="en-US" b="1" dirty="0"/>
              <a:t>6.0 Conclusions</a:t>
            </a:r>
            <a:endParaRPr lang="en-ID" b="1" dirty="0"/>
          </a:p>
        </p:txBody>
      </p:sp>
      <p:sp>
        <p:nvSpPr>
          <p:cNvPr id="3" name="Subtitle 2">
            <a:extLst>
              <a:ext uri="{FF2B5EF4-FFF2-40B4-BE49-F238E27FC236}">
                <a16:creationId xmlns:a16="http://schemas.microsoft.com/office/drawing/2014/main" id="{041481B8-CB13-4C1A-89F6-4606EE1D2534}"/>
              </a:ext>
            </a:extLst>
          </p:cNvPr>
          <p:cNvSpPr>
            <a:spLocks noGrp="1"/>
          </p:cNvSpPr>
          <p:nvPr>
            <p:ph type="subTitle" idx="1"/>
          </p:nvPr>
        </p:nvSpPr>
        <p:spPr>
          <a:xfrm>
            <a:off x="1524000" y="1943100"/>
            <a:ext cx="9144000" cy="4333875"/>
          </a:xfrm>
        </p:spPr>
        <p:txBody>
          <a:bodyPr>
            <a:normAutofit fontScale="70000" lnSpcReduction="20000"/>
          </a:bodyPr>
          <a:lstStyle/>
          <a:p>
            <a:pPr marL="342900" indent="-342900" algn="l">
              <a:lnSpc>
                <a:spcPct val="120000"/>
              </a:lnSpc>
              <a:buFont typeface="Arial" panose="020B0604020202020204" pitchFamily="34" charset="0"/>
              <a:buChar char="•"/>
            </a:pPr>
            <a:r>
              <a:rPr lang="en-US" b="0" i="0" dirty="0">
                <a:solidFill>
                  <a:srgbClr val="212121"/>
                </a:solidFill>
                <a:effectLst/>
              </a:rPr>
              <a:t>I feel rewarded with the efforts, time and money spent. I believe this course with all the topics covered is well worthy of appreciation.</a:t>
            </a:r>
          </a:p>
          <a:p>
            <a:pPr marL="342900" indent="-342900" algn="l">
              <a:lnSpc>
                <a:spcPct val="120000"/>
              </a:lnSpc>
              <a:buFont typeface="Arial" panose="020B0604020202020204" pitchFamily="34" charset="0"/>
              <a:buChar char="•"/>
            </a:pPr>
            <a:r>
              <a:rPr lang="en-US" b="0" i="0" dirty="0">
                <a:solidFill>
                  <a:srgbClr val="212121"/>
                </a:solidFill>
                <a:effectLst/>
              </a:rPr>
              <a:t>Purpose of this project was to identify Jakarta Barat areas close to center with low number of restaurants (particularly Chinese restaurants) in order to aid stakeholders in narrowing down the search for optimal location for a new Asian restaurant or Indonesian restaurant. By calculating restaurant density distribution from Foursquare data we have first identified 8 </a:t>
            </a:r>
            <a:r>
              <a:rPr lang="en-US" b="0" i="0" dirty="0" err="1">
                <a:solidFill>
                  <a:srgbClr val="212121"/>
                </a:solidFill>
                <a:effectLst/>
              </a:rPr>
              <a:t>Kecamatan</a:t>
            </a:r>
            <a:r>
              <a:rPr lang="en-US" b="0" i="0" dirty="0">
                <a:solidFill>
                  <a:srgbClr val="212121"/>
                </a:solidFill>
                <a:effectLst/>
              </a:rPr>
              <a:t> that justify further analysis, and then generated extensive collection of locations which satisfy some basic requirements regarding existing nearby restaurants. Clustering of those locations was then performed in order to create major zones of interest (containing greatest number of potential locations) and addresses of those zone centers were created to be used as starting points for final exploration by stakeholders.</a:t>
            </a:r>
          </a:p>
          <a:p>
            <a:pPr marL="342900" indent="-342900" algn="l">
              <a:lnSpc>
                <a:spcPct val="120000"/>
              </a:lnSpc>
              <a:buFont typeface="Arial" panose="020B0604020202020204" pitchFamily="34" charset="0"/>
              <a:buChar char="•"/>
            </a:pPr>
            <a:r>
              <a:rPr lang="en-US" b="0" i="0" dirty="0">
                <a:solidFill>
                  <a:srgbClr val="212121"/>
                </a:solidFill>
                <a:effectLst/>
              </a:rPr>
              <a:t>Final </a:t>
            </a:r>
            <a:r>
              <a:rPr lang="en-US" b="0" i="0" dirty="0" err="1">
                <a:solidFill>
                  <a:srgbClr val="212121"/>
                </a:solidFill>
                <a:effectLst/>
              </a:rPr>
              <a:t>decission</a:t>
            </a:r>
            <a:r>
              <a:rPr lang="en-US" b="0" i="0" dirty="0">
                <a:solidFill>
                  <a:srgbClr val="212121"/>
                </a:solidFill>
                <a:effectLst/>
              </a:rPr>
              <a:t> this project help me to explore Jakarta Barat about food.</a:t>
            </a:r>
          </a:p>
          <a:p>
            <a:pPr marL="342900" indent="-342900" algn="l">
              <a:lnSpc>
                <a:spcPct val="120000"/>
              </a:lnSpc>
              <a:buFont typeface="Arial" panose="020B0604020202020204" pitchFamily="34" charset="0"/>
              <a:buChar char="•"/>
            </a:pPr>
            <a:r>
              <a:rPr lang="en-US" b="0" i="0" dirty="0">
                <a:solidFill>
                  <a:srgbClr val="212121"/>
                </a:solidFill>
                <a:effectLst/>
              </a:rPr>
              <a:t>End of Project and Course/ Thanks to Coursera Team and Students!.</a:t>
            </a:r>
          </a:p>
        </p:txBody>
      </p:sp>
    </p:spTree>
    <p:extLst>
      <p:ext uri="{BB962C8B-B14F-4D97-AF65-F5344CB8AC3E}">
        <p14:creationId xmlns:p14="http://schemas.microsoft.com/office/powerpoint/2010/main" val="1281664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4565-946B-4B1E-91D8-FF82FDCE4D8B}"/>
              </a:ext>
            </a:extLst>
          </p:cNvPr>
          <p:cNvSpPr>
            <a:spLocks noGrp="1"/>
          </p:cNvSpPr>
          <p:nvPr>
            <p:ph type="ctrTitle"/>
          </p:nvPr>
        </p:nvSpPr>
        <p:spPr>
          <a:xfrm>
            <a:off x="1524000" y="1122363"/>
            <a:ext cx="9144000" cy="839787"/>
          </a:xfrm>
        </p:spPr>
        <p:txBody>
          <a:bodyPr>
            <a:normAutofit fontScale="90000"/>
          </a:bodyPr>
          <a:lstStyle/>
          <a:p>
            <a:r>
              <a:rPr lang="en-US" b="1" dirty="0"/>
              <a:t>Report Content</a:t>
            </a:r>
            <a:endParaRPr lang="en-ID" b="1" dirty="0"/>
          </a:p>
        </p:txBody>
      </p:sp>
      <p:sp>
        <p:nvSpPr>
          <p:cNvPr id="3" name="Subtitle 2">
            <a:extLst>
              <a:ext uri="{FF2B5EF4-FFF2-40B4-BE49-F238E27FC236}">
                <a16:creationId xmlns:a16="http://schemas.microsoft.com/office/drawing/2014/main" id="{5752C974-66CD-4863-A30F-B515C87109C2}"/>
              </a:ext>
            </a:extLst>
          </p:cNvPr>
          <p:cNvSpPr>
            <a:spLocks noGrp="1"/>
          </p:cNvSpPr>
          <p:nvPr>
            <p:ph type="subTitle" idx="1"/>
          </p:nvPr>
        </p:nvSpPr>
        <p:spPr>
          <a:xfrm>
            <a:off x="1524000" y="2066925"/>
            <a:ext cx="9144000" cy="4438650"/>
          </a:xfrm>
        </p:spPr>
        <p:txBody>
          <a:bodyPr>
            <a:normAutofit lnSpcReduction="10000"/>
          </a:bodyPr>
          <a:lstStyle/>
          <a:p>
            <a:pPr marL="457200" indent="-457200" algn="just">
              <a:buAutoNum type="arabicPeriod"/>
            </a:pPr>
            <a:r>
              <a:rPr lang="en-US" b="1" dirty="0"/>
              <a:t>Introduction Section </a:t>
            </a:r>
            <a:r>
              <a:rPr lang="en-US" dirty="0"/>
              <a:t>: The “business problem” to be solved by this project and who may be interested </a:t>
            </a:r>
          </a:p>
          <a:p>
            <a:pPr marL="457200" indent="-457200" algn="just">
              <a:buAutoNum type="arabicPeriod"/>
            </a:pPr>
            <a:r>
              <a:rPr lang="en-US" b="1" dirty="0"/>
              <a:t>Data Section: </a:t>
            </a:r>
            <a:r>
              <a:rPr lang="en-US" dirty="0"/>
              <a:t>Describe Data requirements and Sources needed to solve the problem </a:t>
            </a:r>
          </a:p>
          <a:p>
            <a:pPr marL="457200" indent="-457200" algn="just">
              <a:buAutoNum type="arabicPeriod"/>
            </a:pPr>
            <a:r>
              <a:rPr lang="en-US" b="1" dirty="0"/>
              <a:t>Methodology section: </a:t>
            </a:r>
            <a:r>
              <a:rPr lang="en-US" dirty="0"/>
              <a:t>Main component of the report - Execute data processing, describe/discuss any exploratory data analysis and/or inferential statistical testing performed, and/or machine learnings used. </a:t>
            </a:r>
          </a:p>
          <a:p>
            <a:pPr marL="457200" indent="-457200" algn="just">
              <a:buAutoNum type="arabicPeriod"/>
            </a:pPr>
            <a:r>
              <a:rPr lang="en-US" b="1" dirty="0"/>
              <a:t>Results section: </a:t>
            </a:r>
            <a:r>
              <a:rPr lang="en-US" dirty="0"/>
              <a:t>Discussion of the results and finding of answer </a:t>
            </a:r>
          </a:p>
          <a:p>
            <a:pPr marL="457200" indent="-457200" algn="just">
              <a:buAutoNum type="arabicPeriod"/>
            </a:pPr>
            <a:r>
              <a:rPr lang="en-US" b="1" dirty="0"/>
              <a:t>Discussion section: </a:t>
            </a:r>
            <a:r>
              <a:rPr lang="en-US" dirty="0"/>
              <a:t>Discussion of observations noted and any recommendations </a:t>
            </a:r>
          </a:p>
          <a:p>
            <a:pPr marL="457200" indent="-457200" algn="just">
              <a:buAutoNum type="arabicPeriod"/>
            </a:pPr>
            <a:r>
              <a:rPr lang="en-US" b="1" dirty="0"/>
              <a:t>Conclusion section: </a:t>
            </a:r>
            <a:r>
              <a:rPr lang="en-US" dirty="0"/>
              <a:t>Answer chosen and conclusions.</a:t>
            </a:r>
            <a:endParaRPr lang="en-ID" dirty="0"/>
          </a:p>
        </p:txBody>
      </p:sp>
    </p:spTree>
    <p:extLst>
      <p:ext uri="{BB962C8B-B14F-4D97-AF65-F5344CB8AC3E}">
        <p14:creationId xmlns:p14="http://schemas.microsoft.com/office/powerpoint/2010/main" val="79161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2439-897E-4EA0-B2FF-DD359648F911}"/>
              </a:ext>
            </a:extLst>
          </p:cNvPr>
          <p:cNvSpPr>
            <a:spLocks noGrp="1"/>
          </p:cNvSpPr>
          <p:nvPr>
            <p:ph type="ctrTitle"/>
          </p:nvPr>
        </p:nvSpPr>
        <p:spPr>
          <a:xfrm>
            <a:off x="1524000" y="550863"/>
            <a:ext cx="9144000" cy="963612"/>
          </a:xfrm>
        </p:spPr>
        <p:txBody>
          <a:bodyPr/>
          <a:lstStyle/>
          <a:p>
            <a:r>
              <a:rPr lang="en-US" b="1" dirty="0"/>
              <a:t>1.0 Introduction</a:t>
            </a:r>
            <a:endParaRPr lang="en-ID" b="1" dirty="0"/>
          </a:p>
        </p:txBody>
      </p:sp>
      <p:sp>
        <p:nvSpPr>
          <p:cNvPr id="3" name="Subtitle 2">
            <a:extLst>
              <a:ext uri="{FF2B5EF4-FFF2-40B4-BE49-F238E27FC236}">
                <a16:creationId xmlns:a16="http://schemas.microsoft.com/office/drawing/2014/main" id="{C7EC3224-45D2-4401-BB8A-8ACD0A93DA8C}"/>
              </a:ext>
            </a:extLst>
          </p:cNvPr>
          <p:cNvSpPr>
            <a:spLocks noGrp="1"/>
          </p:cNvSpPr>
          <p:nvPr>
            <p:ph type="subTitle" idx="1"/>
          </p:nvPr>
        </p:nvSpPr>
        <p:spPr>
          <a:xfrm>
            <a:off x="1524000" y="1657351"/>
            <a:ext cx="9144000" cy="4800600"/>
          </a:xfrm>
        </p:spPr>
        <p:txBody>
          <a:bodyPr>
            <a:normAutofit fontScale="70000" lnSpcReduction="20000"/>
          </a:bodyPr>
          <a:lstStyle/>
          <a:p>
            <a:pPr algn="l"/>
            <a:r>
              <a:rPr lang="en-US" b="1" dirty="0"/>
              <a:t>1.1 Scenario and Background </a:t>
            </a:r>
          </a:p>
          <a:p>
            <a:pPr algn="just"/>
            <a:r>
              <a:rPr lang="en-US" b="0" i="0" dirty="0">
                <a:solidFill>
                  <a:srgbClr val="212121"/>
                </a:solidFill>
                <a:effectLst/>
              </a:rPr>
              <a:t>I am a business analyst currently residing in Jakarta Barat Indonesia. I currently live within walking distance to buy food therefore I have access to good public transportation to </a:t>
            </a:r>
            <a:r>
              <a:rPr lang="en-US" b="0" i="0" dirty="0" err="1">
                <a:solidFill>
                  <a:srgbClr val="212121"/>
                </a:solidFill>
                <a:effectLst/>
              </a:rPr>
              <a:t>geet</a:t>
            </a:r>
            <a:r>
              <a:rPr lang="en-US" b="0" i="0" dirty="0">
                <a:solidFill>
                  <a:srgbClr val="212121"/>
                </a:solidFill>
                <a:effectLst/>
              </a:rPr>
              <a:t> it. Likewise, I enjoy many </a:t>
            </a:r>
            <a:r>
              <a:rPr lang="en-US" b="0" i="0" dirty="0" err="1">
                <a:solidFill>
                  <a:srgbClr val="212121"/>
                </a:solidFill>
                <a:effectLst/>
              </a:rPr>
              <a:t>ammenities</a:t>
            </a:r>
            <a:r>
              <a:rPr lang="en-US" b="0" i="0" dirty="0">
                <a:solidFill>
                  <a:srgbClr val="212121"/>
                </a:solidFill>
                <a:effectLst/>
              </a:rPr>
              <a:t> in the neighborhood , such as international </a:t>
            </a:r>
            <a:r>
              <a:rPr lang="en-US" b="0" i="0" dirty="0" err="1">
                <a:solidFill>
                  <a:srgbClr val="212121"/>
                </a:solidFill>
                <a:effectLst/>
              </a:rPr>
              <a:t>cousine</a:t>
            </a:r>
            <a:r>
              <a:rPr lang="en-US" b="0" i="0" dirty="0">
                <a:solidFill>
                  <a:srgbClr val="212121"/>
                </a:solidFill>
                <a:effectLst/>
              </a:rPr>
              <a:t> restaurants, cafes, food shops and entertainment. I have been offered a great opportunity to work in Jakarta. Although, I am very excited about it, I am a bit stress toward the process to secure a comparable place to live in here.  </a:t>
            </a:r>
          </a:p>
          <a:p>
            <a:pPr algn="just"/>
            <a:r>
              <a:rPr lang="en-US" b="1" dirty="0"/>
              <a:t>1.2 Problem to be resolved</a:t>
            </a:r>
          </a:p>
          <a:p>
            <a:pPr algn="just"/>
            <a:r>
              <a:rPr lang="en-US" b="0" i="0" dirty="0">
                <a:solidFill>
                  <a:srgbClr val="000000"/>
                </a:solidFill>
                <a:effectLst/>
                <a:latin typeface="Calibri body"/>
              </a:rPr>
              <a:t>The major purpose of this project, is to suggest a better neighborhood in a new city for the person who are </a:t>
            </a:r>
            <a:r>
              <a:rPr lang="en-US" b="0" i="0" dirty="0" err="1">
                <a:solidFill>
                  <a:srgbClr val="000000"/>
                </a:solidFill>
                <a:effectLst/>
                <a:latin typeface="Calibri body"/>
              </a:rPr>
              <a:t>shiffting</a:t>
            </a:r>
            <a:r>
              <a:rPr lang="en-US" b="0" i="0" dirty="0">
                <a:solidFill>
                  <a:srgbClr val="000000"/>
                </a:solidFill>
                <a:effectLst/>
                <a:latin typeface="Calibri body"/>
              </a:rPr>
              <a:t> there. Social presence in society in terms of like minded people. Connectivity to the airport, bus stand, city center, markets and other daily needs things nearby.</a:t>
            </a:r>
          </a:p>
          <a:p>
            <a:pPr algn="l">
              <a:buFont typeface="+mj-lt"/>
              <a:buAutoNum type="arabicPeriod"/>
            </a:pPr>
            <a:r>
              <a:rPr lang="en-US" b="0" i="0" dirty="0">
                <a:solidFill>
                  <a:srgbClr val="000000"/>
                </a:solidFill>
                <a:effectLst/>
                <a:latin typeface="Calibri body"/>
              </a:rPr>
              <a:t>Show list of venue in Jakarta Barat</a:t>
            </a:r>
          </a:p>
          <a:p>
            <a:pPr algn="l">
              <a:buFont typeface="+mj-lt"/>
              <a:buAutoNum type="arabicPeriod"/>
            </a:pPr>
            <a:r>
              <a:rPr lang="en-US" b="0" i="0" dirty="0">
                <a:solidFill>
                  <a:srgbClr val="000000"/>
                </a:solidFill>
                <a:effectLst/>
                <a:latin typeface="Calibri body"/>
              </a:rPr>
              <a:t>Show list of Hospital in Jakarta Barat</a:t>
            </a:r>
          </a:p>
          <a:p>
            <a:pPr algn="just"/>
            <a:endParaRPr lang="en-US" b="1" dirty="0"/>
          </a:p>
          <a:p>
            <a:pPr algn="just"/>
            <a:r>
              <a:rPr lang="en-US" b="1" dirty="0"/>
              <a:t>1.3 Interested Audience </a:t>
            </a:r>
          </a:p>
          <a:p>
            <a:pPr algn="just"/>
            <a:r>
              <a:rPr lang="en-US" dirty="0"/>
              <a:t>I believe the methodology, tools and strategy used in this project is relevant for a person or entity considering moving to a major city in Indonesia. Likewise, it can be helpful approach to explore the opening of a new business. The use of </a:t>
            </a:r>
            <a:r>
              <a:rPr lang="en-US" dirty="0" err="1"/>
              <a:t>FourSquare</a:t>
            </a:r>
            <a:r>
              <a:rPr lang="en-US" dirty="0"/>
              <a:t> data and mapping techniques combined with data analysis will help resolve the key questions. Lastly, this project is a good practical case for a person developing Data Science skills.</a:t>
            </a:r>
            <a:endParaRPr lang="en-ID" dirty="0"/>
          </a:p>
        </p:txBody>
      </p:sp>
    </p:spTree>
    <p:extLst>
      <p:ext uri="{BB962C8B-B14F-4D97-AF65-F5344CB8AC3E}">
        <p14:creationId xmlns:p14="http://schemas.microsoft.com/office/powerpoint/2010/main" val="422726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F8BF0-E61F-4EE1-A7E7-438748BB041B}"/>
              </a:ext>
            </a:extLst>
          </p:cNvPr>
          <p:cNvSpPr>
            <a:spLocks noGrp="1"/>
          </p:cNvSpPr>
          <p:nvPr>
            <p:ph type="ctrTitle"/>
          </p:nvPr>
        </p:nvSpPr>
        <p:spPr>
          <a:xfrm>
            <a:off x="1447800" y="438150"/>
            <a:ext cx="9144000" cy="992187"/>
          </a:xfrm>
        </p:spPr>
        <p:txBody>
          <a:bodyPr/>
          <a:lstStyle/>
          <a:p>
            <a:r>
              <a:rPr lang="en-US" b="1" dirty="0"/>
              <a:t>2.0 Data Section</a:t>
            </a:r>
            <a:endParaRPr lang="en-ID" b="1" dirty="0"/>
          </a:p>
        </p:txBody>
      </p:sp>
      <p:sp>
        <p:nvSpPr>
          <p:cNvPr id="3" name="Subtitle 2">
            <a:extLst>
              <a:ext uri="{FF2B5EF4-FFF2-40B4-BE49-F238E27FC236}">
                <a16:creationId xmlns:a16="http://schemas.microsoft.com/office/drawing/2014/main" id="{7B63D390-4AD9-47E8-B4B9-EEA242E9A7AC}"/>
              </a:ext>
            </a:extLst>
          </p:cNvPr>
          <p:cNvSpPr>
            <a:spLocks noGrp="1"/>
          </p:cNvSpPr>
          <p:nvPr>
            <p:ph type="subTitle" idx="1"/>
          </p:nvPr>
        </p:nvSpPr>
        <p:spPr>
          <a:xfrm>
            <a:off x="1524000" y="1552575"/>
            <a:ext cx="9144000" cy="4867275"/>
          </a:xfrm>
        </p:spPr>
        <p:txBody>
          <a:bodyPr>
            <a:normAutofit fontScale="62500" lnSpcReduction="20000"/>
          </a:bodyPr>
          <a:lstStyle/>
          <a:p>
            <a:pPr algn="just"/>
            <a:r>
              <a:rPr lang="en-US" b="1" dirty="0"/>
              <a:t>2.1 Data Requirements </a:t>
            </a:r>
          </a:p>
          <a:p>
            <a:pPr marL="342900" indent="-342900" algn="just">
              <a:buFontTx/>
              <a:buChar char="-"/>
            </a:pPr>
            <a:r>
              <a:rPr lang="en-US" dirty="0"/>
              <a:t>Geodata for current residence in Jakarta Barat, Indonesia with venues established using Foursquare. </a:t>
            </a:r>
          </a:p>
          <a:p>
            <a:pPr marL="342900" indent="-342900" algn="just">
              <a:buFontTx/>
              <a:buChar char="-"/>
            </a:pPr>
            <a:r>
              <a:rPr lang="en-US" dirty="0"/>
              <a:t>List of Jakarta Barat postcode </a:t>
            </a:r>
          </a:p>
          <a:p>
            <a:pPr algn="just"/>
            <a:r>
              <a:rPr lang="en-US" dirty="0"/>
              <a:t>	</a:t>
            </a:r>
            <a:r>
              <a:rPr lang="en-ID" b="0" i="0" u="sng" dirty="0">
                <a:solidFill>
                  <a:srgbClr val="0088CC"/>
                </a:solidFill>
                <a:effectLst/>
                <a:latin typeface="Helvetica Neue"/>
                <a:hlinkClick r:id="rId2"/>
              </a:rPr>
              <a:t> https://www.indonesiapostcode.com/location/jakarta/jakarta-barat/</a:t>
            </a:r>
            <a:endParaRPr lang="en-US" dirty="0"/>
          </a:p>
          <a:p>
            <a:pPr marL="342900" indent="-342900" algn="just">
              <a:buFontTx/>
              <a:buChar char="-"/>
            </a:pPr>
            <a:r>
              <a:rPr lang="en-US" dirty="0"/>
              <a:t>List of Hospital in Jakarta</a:t>
            </a:r>
          </a:p>
          <a:p>
            <a:pPr algn="just"/>
            <a:r>
              <a:rPr lang="en-US" dirty="0"/>
              <a:t>	</a:t>
            </a:r>
            <a:r>
              <a:rPr lang="en-ID" b="0" i="0" u="sng" dirty="0">
                <a:solidFill>
                  <a:srgbClr val="0088CC"/>
                </a:solidFill>
                <a:effectLst/>
                <a:latin typeface="Helvetica Neue"/>
                <a:hlinkClick r:id="rId3"/>
              </a:rPr>
              <a:t>https://raw.githubusercontent.com/cahyati/Coursera_Capstone/master/Hospital%20for%20treatment%20covid-19.csv</a:t>
            </a:r>
            <a:r>
              <a:rPr lang="en-US" dirty="0"/>
              <a:t> </a:t>
            </a:r>
          </a:p>
          <a:p>
            <a:pPr algn="just"/>
            <a:endParaRPr lang="en-US" dirty="0"/>
          </a:p>
          <a:p>
            <a:pPr algn="just"/>
            <a:r>
              <a:rPr lang="en-US" b="1" dirty="0"/>
              <a:t>2.2 Data Sources, Data Processing and Tools used </a:t>
            </a:r>
          </a:p>
          <a:p>
            <a:pPr marL="342900" indent="-342900" algn="just">
              <a:buFontTx/>
              <a:buChar char="-"/>
            </a:pPr>
            <a:r>
              <a:rPr lang="en-US" dirty="0"/>
              <a:t>Jakarta Barat data and map is to be created with use of </a:t>
            </a:r>
            <a:r>
              <a:rPr lang="en-US" dirty="0" err="1"/>
              <a:t>Nominatim</a:t>
            </a:r>
            <a:r>
              <a:rPr lang="en-US" dirty="0"/>
              <a:t> , Foursquare and Folium mapping </a:t>
            </a:r>
          </a:p>
          <a:p>
            <a:pPr marL="342900" indent="-342900" algn="just">
              <a:buFontTx/>
              <a:buChar char="-"/>
            </a:pPr>
            <a:r>
              <a:rPr lang="en-US" dirty="0"/>
              <a:t> Jakarta Barat Postcode were obtained from Indonesia postcode and organized by Neighborhoods with geodata via </a:t>
            </a:r>
            <a:r>
              <a:rPr lang="en-US" dirty="0" err="1"/>
              <a:t>Nominatim</a:t>
            </a:r>
            <a:r>
              <a:rPr lang="en-US" dirty="0"/>
              <a:t> for mapping with Folium. </a:t>
            </a:r>
          </a:p>
          <a:p>
            <a:pPr marL="342900" indent="-342900" algn="just">
              <a:buFontTx/>
              <a:buChar char="-"/>
            </a:pPr>
            <a:r>
              <a:rPr lang="en-US" dirty="0"/>
              <a:t>List of Subway stations was obtained via Wikipedia, NY Transit web site and Google map, </a:t>
            </a:r>
          </a:p>
          <a:p>
            <a:pPr marL="342900" indent="-342900" algn="just">
              <a:buFontTx/>
              <a:buChar char="-"/>
            </a:pPr>
            <a:r>
              <a:rPr lang="en-US" dirty="0"/>
              <a:t>List of hospital for rent was consolidated from web-scraping. The geolocation (</a:t>
            </a:r>
            <a:r>
              <a:rPr lang="en-US" dirty="0" err="1"/>
              <a:t>lat,long</a:t>
            </a:r>
            <a:r>
              <a:rPr lang="en-US" dirty="0"/>
              <a:t>) data was found with algorithm coding and using </a:t>
            </a:r>
            <a:r>
              <a:rPr lang="en-US" dirty="0" err="1"/>
              <a:t>Nominatim</a:t>
            </a:r>
            <a:r>
              <a:rPr lang="en-US" dirty="0"/>
              <a:t>. </a:t>
            </a:r>
          </a:p>
          <a:p>
            <a:pPr marL="342900" indent="-342900" algn="just">
              <a:buFontTx/>
              <a:buChar char="-"/>
            </a:pPr>
            <a:r>
              <a:rPr lang="en-US" dirty="0"/>
              <a:t>Folium map was the basis of mapping with various features to consolidate all data in ONE map where one can visualize all details needed.</a:t>
            </a:r>
            <a:endParaRPr lang="en-ID" dirty="0"/>
          </a:p>
        </p:txBody>
      </p:sp>
    </p:spTree>
    <p:extLst>
      <p:ext uri="{BB962C8B-B14F-4D97-AF65-F5344CB8AC3E}">
        <p14:creationId xmlns:p14="http://schemas.microsoft.com/office/powerpoint/2010/main" val="337158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893D-8A04-46F2-A832-0ECCC3AA2A80}"/>
              </a:ext>
            </a:extLst>
          </p:cNvPr>
          <p:cNvSpPr>
            <a:spLocks noGrp="1"/>
          </p:cNvSpPr>
          <p:nvPr>
            <p:ph type="ctrTitle"/>
          </p:nvPr>
        </p:nvSpPr>
        <p:spPr>
          <a:xfrm>
            <a:off x="1524000" y="560388"/>
            <a:ext cx="9144000" cy="839787"/>
          </a:xfrm>
        </p:spPr>
        <p:txBody>
          <a:bodyPr>
            <a:normAutofit fontScale="90000"/>
          </a:bodyPr>
          <a:lstStyle/>
          <a:p>
            <a:r>
              <a:rPr lang="en-US" b="1" dirty="0"/>
              <a:t>3.0 Methodology</a:t>
            </a:r>
            <a:endParaRPr lang="en-ID" b="1" dirty="0"/>
          </a:p>
        </p:txBody>
      </p:sp>
      <p:sp>
        <p:nvSpPr>
          <p:cNvPr id="3" name="Subtitle 2">
            <a:extLst>
              <a:ext uri="{FF2B5EF4-FFF2-40B4-BE49-F238E27FC236}">
                <a16:creationId xmlns:a16="http://schemas.microsoft.com/office/drawing/2014/main" id="{13CF51BD-52C2-4E2B-BE13-D3A34DEA4CCE}"/>
              </a:ext>
            </a:extLst>
          </p:cNvPr>
          <p:cNvSpPr>
            <a:spLocks noGrp="1"/>
          </p:cNvSpPr>
          <p:nvPr>
            <p:ph type="subTitle" idx="1"/>
          </p:nvPr>
        </p:nvSpPr>
        <p:spPr>
          <a:xfrm>
            <a:off x="1524000" y="1962150"/>
            <a:ext cx="9144000" cy="4335462"/>
          </a:xfrm>
        </p:spPr>
        <p:txBody>
          <a:bodyPr>
            <a:normAutofit/>
          </a:bodyPr>
          <a:lstStyle/>
          <a:p>
            <a:pPr algn="just"/>
            <a:r>
              <a:rPr lang="en-US" b="1" dirty="0"/>
              <a:t>The Strategy to find the answer: </a:t>
            </a:r>
          </a:p>
          <a:p>
            <a:pPr algn="just"/>
            <a:r>
              <a:rPr lang="en-US" dirty="0"/>
              <a:t>The strategy is based on mapping the described data in section 2.0. The information will be consolidated in ONE MAP where one can see the details of the venue</a:t>
            </a:r>
          </a:p>
          <a:p>
            <a:pPr algn="just"/>
            <a:r>
              <a:rPr lang="en-US" b="1" dirty="0"/>
              <a:t>The Tools: </a:t>
            </a:r>
          </a:p>
          <a:p>
            <a:pPr algn="just"/>
            <a:r>
              <a:rPr lang="en-US" dirty="0"/>
              <a:t>Web-scraping of sites is used to consolidate data-frame information which was saved as csv files for convenience and to simply the report. Geodata was obtained by coding a program to use </a:t>
            </a:r>
            <a:r>
              <a:rPr lang="en-US" dirty="0" err="1"/>
              <a:t>Nominatim</a:t>
            </a:r>
            <a:r>
              <a:rPr lang="en-US" dirty="0"/>
              <a:t> to get latitude and longitude of </a:t>
            </a:r>
            <a:r>
              <a:rPr lang="en-US" dirty="0" err="1"/>
              <a:t>Kecamatan</a:t>
            </a:r>
            <a:r>
              <a:rPr lang="en-US" dirty="0"/>
              <a:t> and also for each venue listed. </a:t>
            </a:r>
            <a:r>
              <a:rPr lang="en-US" dirty="0" err="1"/>
              <a:t>Geopy_distance</a:t>
            </a:r>
            <a:r>
              <a:rPr lang="en-US" dirty="0"/>
              <a:t> and </a:t>
            </a:r>
            <a:r>
              <a:rPr lang="en-US" dirty="0" err="1"/>
              <a:t>Nominatim</a:t>
            </a:r>
            <a:r>
              <a:rPr lang="en-US" dirty="0"/>
              <a:t> were used to establish relative distances. </a:t>
            </a:r>
            <a:endParaRPr lang="en-ID" dirty="0"/>
          </a:p>
        </p:txBody>
      </p:sp>
    </p:spTree>
    <p:extLst>
      <p:ext uri="{BB962C8B-B14F-4D97-AF65-F5344CB8AC3E}">
        <p14:creationId xmlns:p14="http://schemas.microsoft.com/office/powerpoint/2010/main" val="138548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99861-70D3-44B0-8896-AB966EAF0145}"/>
              </a:ext>
            </a:extLst>
          </p:cNvPr>
          <p:cNvSpPr>
            <a:spLocks noGrp="1"/>
          </p:cNvSpPr>
          <p:nvPr>
            <p:ph type="ctrTitle"/>
          </p:nvPr>
        </p:nvSpPr>
        <p:spPr>
          <a:xfrm>
            <a:off x="1524000" y="1122363"/>
            <a:ext cx="9144000" cy="1173162"/>
          </a:xfrm>
        </p:spPr>
        <p:txBody>
          <a:bodyPr/>
          <a:lstStyle/>
          <a:p>
            <a:r>
              <a:rPr lang="en-ID" b="1" dirty="0"/>
              <a:t>4.0 Execution and Results</a:t>
            </a:r>
          </a:p>
        </p:txBody>
      </p:sp>
    </p:spTree>
    <p:extLst>
      <p:ext uri="{BB962C8B-B14F-4D97-AF65-F5344CB8AC3E}">
        <p14:creationId xmlns:p14="http://schemas.microsoft.com/office/powerpoint/2010/main" val="410044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BD6E-CB84-4AE8-8201-2F3DA02BC9DA}"/>
              </a:ext>
            </a:extLst>
          </p:cNvPr>
          <p:cNvSpPr>
            <a:spLocks noGrp="1"/>
          </p:cNvSpPr>
          <p:nvPr>
            <p:ph type="ctrTitle"/>
          </p:nvPr>
        </p:nvSpPr>
        <p:spPr>
          <a:xfrm>
            <a:off x="1209675" y="1122363"/>
            <a:ext cx="9772650" cy="592137"/>
          </a:xfrm>
        </p:spPr>
        <p:txBody>
          <a:bodyPr>
            <a:normAutofit/>
          </a:bodyPr>
          <a:lstStyle/>
          <a:p>
            <a:r>
              <a:rPr lang="en-US" sz="3600" b="1" dirty="0"/>
              <a:t>Current </a:t>
            </a:r>
            <a:r>
              <a:rPr lang="en-US" sz="3600" b="1" dirty="0" err="1"/>
              <a:t>Kecamatan</a:t>
            </a:r>
            <a:r>
              <a:rPr lang="en-US" sz="3600" b="1" dirty="0"/>
              <a:t> Neighborhood in Jakarta Barat</a:t>
            </a:r>
            <a:endParaRPr lang="en-ID" sz="3600" b="1" dirty="0"/>
          </a:p>
        </p:txBody>
      </p:sp>
      <p:pic>
        <p:nvPicPr>
          <p:cNvPr id="5" name="Picture 4">
            <a:extLst>
              <a:ext uri="{FF2B5EF4-FFF2-40B4-BE49-F238E27FC236}">
                <a16:creationId xmlns:a16="http://schemas.microsoft.com/office/drawing/2014/main" id="{D5E25D25-7A0C-4ECD-87C8-CB002440C776}"/>
              </a:ext>
            </a:extLst>
          </p:cNvPr>
          <p:cNvPicPr>
            <a:picLocks noChangeAspect="1"/>
          </p:cNvPicPr>
          <p:nvPr/>
        </p:nvPicPr>
        <p:blipFill>
          <a:blip r:embed="rId2"/>
          <a:stretch>
            <a:fillRect/>
          </a:stretch>
        </p:blipFill>
        <p:spPr>
          <a:xfrm>
            <a:off x="1695450" y="1724025"/>
            <a:ext cx="8644951" cy="4393442"/>
          </a:xfrm>
          <a:prstGeom prst="rect">
            <a:avLst/>
          </a:prstGeom>
        </p:spPr>
      </p:pic>
    </p:spTree>
    <p:extLst>
      <p:ext uri="{BB962C8B-B14F-4D97-AF65-F5344CB8AC3E}">
        <p14:creationId xmlns:p14="http://schemas.microsoft.com/office/powerpoint/2010/main" val="775930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83DC8-790E-48C7-87C9-63E097F8D442}"/>
              </a:ext>
            </a:extLst>
          </p:cNvPr>
          <p:cNvSpPr>
            <a:spLocks noGrp="1"/>
          </p:cNvSpPr>
          <p:nvPr>
            <p:ph type="ctrTitle"/>
          </p:nvPr>
        </p:nvSpPr>
        <p:spPr>
          <a:xfrm>
            <a:off x="1190624" y="427038"/>
            <a:ext cx="10410825" cy="877887"/>
          </a:xfrm>
        </p:spPr>
        <p:txBody>
          <a:bodyPr>
            <a:normAutofit/>
          </a:bodyPr>
          <a:lstStyle/>
          <a:p>
            <a:r>
              <a:rPr lang="en-ID" sz="4000" b="1" dirty="0"/>
              <a:t>Venues around </a:t>
            </a:r>
            <a:r>
              <a:rPr lang="en-ID" sz="4000" b="1" dirty="0" err="1"/>
              <a:t>Kecamatan</a:t>
            </a:r>
            <a:r>
              <a:rPr lang="en-ID" sz="4000" b="1" dirty="0"/>
              <a:t> in</a:t>
            </a:r>
          </a:p>
        </p:txBody>
      </p:sp>
      <p:pic>
        <p:nvPicPr>
          <p:cNvPr id="5" name="Picture 4">
            <a:extLst>
              <a:ext uri="{FF2B5EF4-FFF2-40B4-BE49-F238E27FC236}">
                <a16:creationId xmlns:a16="http://schemas.microsoft.com/office/drawing/2014/main" id="{D3A56802-7AEC-431B-89E8-3670AB65F44C}"/>
              </a:ext>
            </a:extLst>
          </p:cNvPr>
          <p:cNvPicPr>
            <a:picLocks noChangeAspect="1"/>
          </p:cNvPicPr>
          <p:nvPr/>
        </p:nvPicPr>
        <p:blipFill>
          <a:blip r:embed="rId2"/>
          <a:stretch>
            <a:fillRect/>
          </a:stretch>
        </p:blipFill>
        <p:spPr>
          <a:xfrm>
            <a:off x="466725" y="1656340"/>
            <a:ext cx="11010900" cy="3753859"/>
          </a:xfrm>
          <a:prstGeom prst="rect">
            <a:avLst/>
          </a:prstGeom>
        </p:spPr>
      </p:pic>
    </p:spTree>
    <p:extLst>
      <p:ext uri="{BB962C8B-B14F-4D97-AF65-F5344CB8AC3E}">
        <p14:creationId xmlns:p14="http://schemas.microsoft.com/office/powerpoint/2010/main" val="1575594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FAE0-3677-46EC-AA26-552302CE0069}"/>
              </a:ext>
            </a:extLst>
          </p:cNvPr>
          <p:cNvSpPr>
            <a:spLocks noGrp="1"/>
          </p:cNvSpPr>
          <p:nvPr>
            <p:ph type="ctrTitle"/>
          </p:nvPr>
        </p:nvSpPr>
        <p:spPr>
          <a:xfrm>
            <a:off x="971550" y="580232"/>
            <a:ext cx="10934700" cy="858044"/>
          </a:xfrm>
        </p:spPr>
        <p:txBody>
          <a:bodyPr>
            <a:normAutofit/>
          </a:bodyPr>
          <a:lstStyle/>
          <a:p>
            <a:r>
              <a:rPr lang="en-US" sz="3600" b="1" dirty="0"/>
              <a:t>Jakarta Barat Map - </a:t>
            </a:r>
            <a:r>
              <a:rPr lang="en-US" sz="3600" b="1" dirty="0" err="1"/>
              <a:t>Kecamatan</a:t>
            </a:r>
            <a:r>
              <a:rPr lang="en-US" sz="3600" b="1" dirty="0"/>
              <a:t> and Cluster of Venues</a:t>
            </a:r>
            <a:endParaRPr lang="en-ID" sz="3600" b="1" dirty="0"/>
          </a:p>
        </p:txBody>
      </p:sp>
      <p:pic>
        <p:nvPicPr>
          <p:cNvPr id="5" name="Picture 4">
            <a:extLst>
              <a:ext uri="{FF2B5EF4-FFF2-40B4-BE49-F238E27FC236}">
                <a16:creationId xmlns:a16="http://schemas.microsoft.com/office/drawing/2014/main" id="{9E61725F-0BE1-43A2-8D5F-897B781A6083}"/>
              </a:ext>
            </a:extLst>
          </p:cNvPr>
          <p:cNvPicPr>
            <a:picLocks noChangeAspect="1"/>
          </p:cNvPicPr>
          <p:nvPr/>
        </p:nvPicPr>
        <p:blipFill>
          <a:blip r:embed="rId2"/>
          <a:stretch>
            <a:fillRect/>
          </a:stretch>
        </p:blipFill>
        <p:spPr>
          <a:xfrm>
            <a:off x="1352550" y="1914525"/>
            <a:ext cx="9925050" cy="3657600"/>
          </a:xfrm>
          <a:prstGeom prst="rect">
            <a:avLst/>
          </a:prstGeom>
        </p:spPr>
      </p:pic>
    </p:spTree>
    <p:extLst>
      <p:ext uri="{BB962C8B-B14F-4D97-AF65-F5344CB8AC3E}">
        <p14:creationId xmlns:p14="http://schemas.microsoft.com/office/powerpoint/2010/main" val="1760346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1171</Words>
  <Application>Microsoft Office PowerPoint</Application>
  <PresentationFormat>Widescreen</PresentationFormat>
  <Paragraphs>59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body</vt:lpstr>
      <vt:lpstr>Calibri Light</vt:lpstr>
      <vt:lpstr>Courier New</vt:lpstr>
      <vt:lpstr>Helvetica Neue</vt:lpstr>
      <vt:lpstr>Office Theme</vt:lpstr>
      <vt:lpstr>Coursera Capstone project Coursera</vt:lpstr>
      <vt:lpstr>Report Content</vt:lpstr>
      <vt:lpstr>1.0 Introduction</vt:lpstr>
      <vt:lpstr>2.0 Data Section</vt:lpstr>
      <vt:lpstr>3.0 Methodology</vt:lpstr>
      <vt:lpstr>4.0 Execution and Results</vt:lpstr>
      <vt:lpstr>Current Kecamatan Neighborhood in Jakarta Barat</vt:lpstr>
      <vt:lpstr>Venues around Kecamatan in</vt:lpstr>
      <vt:lpstr>Jakarta Barat Map - Kecamatan and Cluster of Venues</vt:lpstr>
      <vt:lpstr>Hospital in Jakarta</vt:lpstr>
      <vt:lpstr>Map of Hospital in Jakarta</vt:lpstr>
      <vt:lpstr>Top 5 venue in each Kecamatan</vt:lpstr>
      <vt:lpstr>Most Common venues near Kecamatan </vt:lpstr>
      <vt:lpstr>5.0 Discussion</vt:lpstr>
      <vt:lpstr>6.0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Arif Zainurrohman</dc:creator>
  <cp:lastModifiedBy>Arif Zainurrohman</cp:lastModifiedBy>
  <cp:revision>30</cp:revision>
  <dcterms:created xsi:type="dcterms:W3CDTF">2020-11-02T01:57:39Z</dcterms:created>
  <dcterms:modified xsi:type="dcterms:W3CDTF">2020-11-02T02:52:44Z</dcterms:modified>
</cp:coreProperties>
</file>